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strument Sans Medium"/>
      <p:regular r:id="rId15"/>
    </p:embeddedFont>
    <p:embeddedFont>
      <p:font typeface="Instrument Sans Medium"/>
      <p:regular r:id="rId16"/>
    </p:embeddedFon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Navigating Complexity: Laws for Better Decision-Making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a world of constant information overload, it's crucial to make informed decisions. This presentation introduces five psychological laws that can help you navigate complexity and make better choices.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838468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21A5A5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08447" y="5971103"/>
            <a:ext cx="13346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SD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821561"/>
            <a:ext cx="187630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7CDD6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Shuva Das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10373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Falkland's Law: The Power of Not Deciding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Core Principle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there is no need to make a decision, don't make a decision.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Practical Application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Save mental energy for more important decisions by avoiding unnecessary choices.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372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Walson's Law: Knowledge is Power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1501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469142" y="4235172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Prioritize Information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64058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 information and intelligence above all else.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41501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9" name="Text 6"/>
          <p:cNvSpPr/>
          <p:nvPr/>
        </p:nvSpPr>
        <p:spPr>
          <a:xfrm>
            <a:off x="10333196" y="4235172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Knowledge Gap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64058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 often stems from having more information, not necessarily more capability.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381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Gilbert's Law: Embrace Ownership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795832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40226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513064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biggest challenge in any task is often finding the best way to achieve the desired result.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795832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40226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Responsibility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4513064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It's your responsibility to identify solutions and methods for every task you undertake.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881" y="450890"/>
            <a:ext cx="6383655" cy="512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Kidlin's Law: The Power of Writing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808315" y="1291114"/>
            <a:ext cx="22860" cy="6487597"/>
          </a:xfrm>
          <a:prstGeom prst="roundRect">
            <a:avLst>
              <a:gd name="adj" fmla="val 107593"/>
            </a:avLst>
          </a:prstGeom>
          <a:solidFill>
            <a:srgbClr val="5C5C61"/>
          </a:solidFill>
          <a:ln/>
        </p:spPr>
      </p:sp>
      <p:sp>
        <p:nvSpPr>
          <p:cNvPr id="4" name="Shape 2"/>
          <p:cNvSpPr/>
          <p:nvPr/>
        </p:nvSpPr>
        <p:spPr>
          <a:xfrm>
            <a:off x="981313" y="1648539"/>
            <a:ext cx="573881" cy="22860"/>
          </a:xfrm>
          <a:prstGeom prst="roundRect">
            <a:avLst>
              <a:gd name="adj" fmla="val 107593"/>
            </a:avLst>
          </a:prstGeom>
          <a:solidFill>
            <a:srgbClr val="5C5C61"/>
          </a:solidFill>
          <a:ln/>
        </p:spPr>
      </p:sp>
      <p:sp>
        <p:nvSpPr>
          <p:cNvPr id="5" name="Shape 3"/>
          <p:cNvSpPr/>
          <p:nvPr/>
        </p:nvSpPr>
        <p:spPr>
          <a:xfrm>
            <a:off x="635318" y="1475542"/>
            <a:ext cx="368856" cy="368856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6" name="Text 4"/>
          <p:cNvSpPr/>
          <p:nvPr/>
        </p:nvSpPr>
        <p:spPr>
          <a:xfrm>
            <a:off x="771882" y="1536978"/>
            <a:ext cx="95726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721525" y="1455063"/>
            <a:ext cx="2049542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Identify the Problem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721525" y="1809512"/>
            <a:ext cx="12334994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Clearly define the issue at hand.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981313" y="2757130"/>
            <a:ext cx="573881" cy="22860"/>
          </a:xfrm>
          <a:prstGeom prst="roundRect">
            <a:avLst>
              <a:gd name="adj" fmla="val 107593"/>
            </a:avLst>
          </a:prstGeom>
          <a:solidFill>
            <a:srgbClr val="5C5C61"/>
          </a:solidFill>
          <a:ln/>
        </p:spPr>
      </p:sp>
      <p:sp>
        <p:nvSpPr>
          <p:cNvPr id="10" name="Shape 8"/>
          <p:cNvSpPr/>
          <p:nvPr/>
        </p:nvSpPr>
        <p:spPr>
          <a:xfrm>
            <a:off x="635318" y="2584133"/>
            <a:ext cx="368856" cy="368856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1" name="Text 9"/>
          <p:cNvSpPr/>
          <p:nvPr/>
        </p:nvSpPr>
        <p:spPr>
          <a:xfrm>
            <a:off x="751999" y="2645569"/>
            <a:ext cx="135493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1721525" y="2563654"/>
            <a:ext cx="2511981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Determine the Root Cause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721525" y="2918103"/>
            <a:ext cx="12334994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 the underlying cause of the problem.</a:t>
            </a:r>
            <a:endParaRPr lang="en-US" sz="1250" dirty="0"/>
          </a:p>
        </p:txBody>
      </p:sp>
      <p:sp>
        <p:nvSpPr>
          <p:cNvPr id="14" name="Shape 12"/>
          <p:cNvSpPr/>
          <p:nvPr/>
        </p:nvSpPr>
        <p:spPr>
          <a:xfrm>
            <a:off x="981313" y="3865721"/>
            <a:ext cx="573881" cy="22860"/>
          </a:xfrm>
          <a:prstGeom prst="roundRect">
            <a:avLst>
              <a:gd name="adj" fmla="val 107593"/>
            </a:avLst>
          </a:prstGeom>
          <a:solidFill>
            <a:srgbClr val="5C5C61"/>
          </a:solidFill>
          <a:ln/>
        </p:spPr>
      </p:sp>
      <p:sp>
        <p:nvSpPr>
          <p:cNvPr id="15" name="Shape 13"/>
          <p:cNvSpPr/>
          <p:nvPr/>
        </p:nvSpPr>
        <p:spPr>
          <a:xfrm>
            <a:off x="635318" y="3692723"/>
            <a:ext cx="368856" cy="368856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6" name="Text 14"/>
          <p:cNvSpPr/>
          <p:nvPr/>
        </p:nvSpPr>
        <p:spPr>
          <a:xfrm>
            <a:off x="748784" y="3754160"/>
            <a:ext cx="141923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1721525" y="3672245"/>
            <a:ext cx="2049542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Define Objectives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721525" y="4026694"/>
            <a:ext cx="12334994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Set clear goals to guide your solution.</a:t>
            </a:r>
            <a:endParaRPr lang="en-US" sz="1250" dirty="0"/>
          </a:p>
        </p:txBody>
      </p:sp>
      <p:sp>
        <p:nvSpPr>
          <p:cNvPr id="19" name="Shape 17"/>
          <p:cNvSpPr/>
          <p:nvPr/>
        </p:nvSpPr>
        <p:spPr>
          <a:xfrm>
            <a:off x="981313" y="4974312"/>
            <a:ext cx="573881" cy="22860"/>
          </a:xfrm>
          <a:prstGeom prst="roundRect">
            <a:avLst>
              <a:gd name="adj" fmla="val 107593"/>
            </a:avLst>
          </a:prstGeom>
          <a:solidFill>
            <a:srgbClr val="5C5C61"/>
          </a:solidFill>
          <a:ln/>
        </p:spPr>
      </p:sp>
      <p:sp>
        <p:nvSpPr>
          <p:cNvPr id="20" name="Shape 18"/>
          <p:cNvSpPr/>
          <p:nvPr/>
        </p:nvSpPr>
        <p:spPr>
          <a:xfrm>
            <a:off x="635318" y="4801314"/>
            <a:ext cx="368856" cy="368856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21" name="Text 19"/>
          <p:cNvSpPr/>
          <p:nvPr/>
        </p:nvSpPr>
        <p:spPr>
          <a:xfrm>
            <a:off x="745093" y="4862751"/>
            <a:ext cx="149304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900" dirty="0"/>
          </a:p>
        </p:txBody>
      </p:sp>
      <p:sp>
        <p:nvSpPr>
          <p:cNvPr id="22" name="Text 20"/>
          <p:cNvSpPr/>
          <p:nvPr/>
        </p:nvSpPr>
        <p:spPr>
          <a:xfrm>
            <a:off x="1721525" y="4780836"/>
            <a:ext cx="2049542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Generate Ideas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721525" y="5135285"/>
            <a:ext cx="12334994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multiple solutions without constraints.</a:t>
            </a:r>
            <a:endParaRPr lang="en-US" sz="1250" dirty="0"/>
          </a:p>
        </p:txBody>
      </p:sp>
      <p:sp>
        <p:nvSpPr>
          <p:cNvPr id="24" name="Shape 22"/>
          <p:cNvSpPr/>
          <p:nvPr/>
        </p:nvSpPr>
        <p:spPr>
          <a:xfrm>
            <a:off x="981313" y="6082903"/>
            <a:ext cx="573881" cy="22860"/>
          </a:xfrm>
          <a:prstGeom prst="roundRect">
            <a:avLst>
              <a:gd name="adj" fmla="val 107593"/>
            </a:avLst>
          </a:prstGeom>
          <a:solidFill>
            <a:srgbClr val="5C5C61"/>
          </a:solidFill>
          <a:ln/>
        </p:spPr>
      </p:sp>
      <p:sp>
        <p:nvSpPr>
          <p:cNvPr id="25" name="Shape 23"/>
          <p:cNvSpPr/>
          <p:nvPr/>
        </p:nvSpPr>
        <p:spPr>
          <a:xfrm>
            <a:off x="635318" y="5909905"/>
            <a:ext cx="368856" cy="368856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26" name="Text 24"/>
          <p:cNvSpPr/>
          <p:nvPr/>
        </p:nvSpPr>
        <p:spPr>
          <a:xfrm>
            <a:off x="748665" y="5971342"/>
            <a:ext cx="142161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5</a:t>
            </a:r>
            <a:endParaRPr lang="en-US" sz="1900" dirty="0"/>
          </a:p>
        </p:txBody>
      </p:sp>
      <p:sp>
        <p:nvSpPr>
          <p:cNvPr id="27" name="Text 25"/>
          <p:cNvSpPr/>
          <p:nvPr/>
        </p:nvSpPr>
        <p:spPr>
          <a:xfrm>
            <a:off x="1721525" y="5889427"/>
            <a:ext cx="2049542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Evaluate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721525" y="6243876"/>
            <a:ext cx="12334994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Consider each solution's feasibility and impact.</a:t>
            </a:r>
            <a:endParaRPr lang="en-US" sz="1250" dirty="0"/>
          </a:p>
        </p:txBody>
      </p:sp>
      <p:sp>
        <p:nvSpPr>
          <p:cNvPr id="29" name="Shape 27"/>
          <p:cNvSpPr/>
          <p:nvPr/>
        </p:nvSpPr>
        <p:spPr>
          <a:xfrm>
            <a:off x="981313" y="7191494"/>
            <a:ext cx="573881" cy="22860"/>
          </a:xfrm>
          <a:prstGeom prst="roundRect">
            <a:avLst>
              <a:gd name="adj" fmla="val 107593"/>
            </a:avLst>
          </a:prstGeom>
          <a:solidFill>
            <a:srgbClr val="5C5C61"/>
          </a:solidFill>
          <a:ln/>
        </p:spPr>
      </p:sp>
      <p:sp>
        <p:nvSpPr>
          <p:cNvPr id="30" name="Shape 28"/>
          <p:cNvSpPr/>
          <p:nvPr/>
        </p:nvSpPr>
        <p:spPr>
          <a:xfrm>
            <a:off x="635318" y="7018496"/>
            <a:ext cx="368856" cy="368856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31" name="Text 29"/>
          <p:cNvSpPr/>
          <p:nvPr/>
        </p:nvSpPr>
        <p:spPr>
          <a:xfrm>
            <a:off x="745093" y="7079933"/>
            <a:ext cx="149304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6</a:t>
            </a:r>
            <a:endParaRPr lang="en-US" sz="1900" dirty="0"/>
          </a:p>
        </p:txBody>
      </p:sp>
      <p:sp>
        <p:nvSpPr>
          <p:cNvPr id="32" name="Text 30"/>
          <p:cNvSpPr/>
          <p:nvPr/>
        </p:nvSpPr>
        <p:spPr>
          <a:xfrm>
            <a:off x="1721525" y="6998018"/>
            <a:ext cx="2049542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721525" y="7352467"/>
            <a:ext cx="12334994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Put your chosen solution into action.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57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Murphy's General Laws: Expect the Unexpected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64342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437215"/>
            <a:ext cx="32273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Anything Can Go Wrong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927634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 prepared for unforeseen issues.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264342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Most Damaging First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927634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most harmful problem is likely to occur.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3388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6127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Worst Time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618089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Challenges will arise at the most inopportune moment.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882" y="946309"/>
            <a:ext cx="12923877" cy="684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Leveraging These Laws for Better Decision-Making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0642" y="2069187"/>
            <a:ext cx="1620679" cy="12624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7641" y="2637711"/>
            <a:ext cx="106561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5070396" y="2288262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Knowledge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5070396" y="2762012"/>
            <a:ext cx="3909655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Prioritize information and intelligence.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906089" y="3343751"/>
            <a:ext cx="8902660" cy="15240"/>
          </a:xfrm>
          <a:prstGeom prst="roundRect">
            <a:avLst>
              <a:gd name="adj" fmla="val 215668"/>
            </a:avLst>
          </a:prstGeom>
          <a:solidFill>
            <a:srgbClr val="5C5C61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303" y="3386376"/>
            <a:ext cx="3241358" cy="126242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5496" y="3798451"/>
            <a:ext cx="150971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5880735" y="3605451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Ownership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5880735" y="4079200"/>
            <a:ext cx="4852273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Embrace the responsibility of finding solutions.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5716429" y="4660940"/>
            <a:ext cx="8092321" cy="15240"/>
          </a:xfrm>
          <a:prstGeom prst="roundRect">
            <a:avLst>
              <a:gd name="adj" fmla="val 215668"/>
            </a:avLst>
          </a:prstGeom>
          <a:solidFill>
            <a:srgbClr val="5C5C61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963" y="4703564"/>
            <a:ext cx="4862036" cy="126242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1805" y="5115639"/>
            <a:ext cx="158115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6691074" y="4922639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Clarity</a:t>
            </a:r>
            <a:endParaRPr lang="en-US" sz="2150" dirty="0"/>
          </a:p>
        </p:txBody>
      </p:sp>
      <p:sp>
        <p:nvSpPr>
          <p:cNvPr id="16" name="Text 11"/>
          <p:cNvSpPr/>
          <p:nvPr/>
        </p:nvSpPr>
        <p:spPr>
          <a:xfrm>
            <a:off x="6691074" y="5396389"/>
            <a:ext cx="5347335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Write down problems to gain a clear understanding.</a:t>
            </a:r>
            <a:endParaRPr lang="en-US" sz="1700" dirty="0"/>
          </a:p>
        </p:txBody>
      </p:sp>
      <p:sp>
        <p:nvSpPr>
          <p:cNvPr id="17" name="Shape 12"/>
          <p:cNvSpPr/>
          <p:nvPr/>
        </p:nvSpPr>
        <p:spPr>
          <a:xfrm>
            <a:off x="6526768" y="5978128"/>
            <a:ext cx="7281982" cy="15240"/>
          </a:xfrm>
          <a:prstGeom prst="roundRect">
            <a:avLst>
              <a:gd name="adj" fmla="val 215668"/>
            </a:avLst>
          </a:prstGeom>
          <a:solidFill>
            <a:srgbClr val="5C5C61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05" y="6020753"/>
            <a:ext cx="6482834" cy="126242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57757" y="6432828"/>
            <a:ext cx="166330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150" dirty="0"/>
          </a:p>
        </p:txBody>
      </p:sp>
      <p:sp>
        <p:nvSpPr>
          <p:cNvPr id="20" name="Text 14"/>
          <p:cNvSpPr/>
          <p:nvPr/>
        </p:nvSpPr>
        <p:spPr>
          <a:xfrm>
            <a:off x="7501414" y="6239827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Resilience</a:t>
            </a:r>
            <a:endParaRPr lang="en-US" sz="2150" dirty="0"/>
          </a:p>
        </p:txBody>
      </p:sp>
      <p:sp>
        <p:nvSpPr>
          <p:cNvPr id="21" name="Text 15"/>
          <p:cNvSpPr/>
          <p:nvPr/>
        </p:nvSpPr>
        <p:spPr>
          <a:xfrm>
            <a:off x="7501414" y="6713577"/>
            <a:ext cx="4577120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Anticipate and address potential challenges.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16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incorporating these five laws into your decision-making process, you can cultivate greater clarity, resilience, and confidence. Remember to prioritize knowledge, embrace ownership, embrace the power of writing, and anticipate potential challenges. With a mindful approach, you can navigate complexity and make better decisions, leading to positive outcomes.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2025-01-30T13:47:29Z</dcterms:created>
  <dcterms:modified xsi:type="dcterms:W3CDTF">2025-01-30T13:47:29Z</dcterms:modified>
</cp:coreProperties>
</file>